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9" r:id="rId3"/>
    <p:sldId id="258" r:id="rId4"/>
    <p:sldId id="257" r:id="rId5"/>
    <p:sldId id="260" r:id="rId6"/>
    <p:sldId id="263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69" autoAdjust="0"/>
  </p:normalViewPr>
  <p:slideViewPr>
    <p:cSldViewPr snapToGrid="0">
      <p:cViewPr>
        <p:scale>
          <a:sx n="60" d="100"/>
          <a:sy n="60" d="100"/>
        </p:scale>
        <p:origin x="-1266" y="-6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124AF-B8FD-4667-A793-0C3867EB2E76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599BAF-091F-455D-8320-3D6242FB8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704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99BAF-091F-455D-8320-3D6242FB8BE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219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9899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53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480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8382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9593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324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200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28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561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237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713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A81561B-F581-4149-8909-45350E18BFD0}" type="datetimeFigureOut">
              <a:rPr lang="ru-RU" smtClean="0"/>
              <a:t>17.02.2024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02BAFB-66AF-44F9-B4E7-7BF59AD34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221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116FE09-6241-F338-C21F-B5D7B7BFB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9979"/>
            <a:ext cx="9144000" cy="2387600"/>
          </a:xfrm>
        </p:spPr>
        <p:txBody>
          <a:bodyPr>
            <a:noAutofit/>
          </a:bodyPr>
          <a:lstStyle/>
          <a:p>
            <a:r>
              <a:rPr lang="ru-RU" sz="36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Выявление резервов повышения эффективности работы (как повысить у </a:t>
            </a:r>
            <a:r>
              <a:rPr lang="ru-RU" sz="3600" b="0" i="0" dirty="0" smtClean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руководителя, </a:t>
            </a:r>
            <a:r>
              <a:rPr lang="ru-RU" sz="36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так и у самих </a:t>
            </a:r>
            <a:r>
              <a:rPr lang="ru-RU" sz="3600" b="0" i="0" dirty="0" smtClean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рабочих </a:t>
            </a:r>
            <a:r>
              <a:rPr lang="ru-RU" sz="36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в подразделении)</a:t>
            </a:r>
            <a:br>
              <a:rPr lang="ru-RU" sz="36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</a:br>
            <a:endParaRPr lang="ru-RU" sz="36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193291E3-7D35-98B6-1D3B-3FF4A062E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906" y="3148199"/>
            <a:ext cx="6676103" cy="1644445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Составитель: Елисеев В.С., студент группы 44,</a:t>
            </a:r>
            <a:br>
              <a:rPr lang="ru-RU" dirty="0"/>
            </a:br>
            <a:r>
              <a:rPr lang="ru-RU" dirty="0"/>
              <a:t>специальность 09.02.05. «прикладная информатика»</a:t>
            </a:r>
          </a:p>
          <a:p>
            <a:r>
              <a:rPr lang="ru-RU" sz="2400" dirty="0">
                <a:latin typeface="+mj-lt"/>
                <a:ea typeface="Gadugi" panose="020B0502040204020203" pitchFamily="34" charset="0"/>
                <a:cs typeface="Times New Roman" panose="02020603050405020304" pitchFamily="18" charset="0"/>
              </a:rPr>
              <a:t>Преподаватель: Анашкина Т.С Преподаватель математики и информатики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A6AEB75-FA74-8D72-BE55-B69D83ADF5D3}"/>
              </a:ext>
            </a:extLst>
          </p:cNvPr>
          <p:cNvSpPr txBox="1"/>
          <p:nvPr/>
        </p:nvSpPr>
        <p:spPr>
          <a:xfrm>
            <a:off x="4923503" y="5988689"/>
            <a:ext cx="2776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Красноуфимск 2024</a:t>
            </a:r>
          </a:p>
        </p:txBody>
      </p:sp>
    </p:spTree>
    <p:extLst>
      <p:ext uri="{BB962C8B-B14F-4D97-AF65-F5344CB8AC3E}">
        <p14:creationId xmlns:p14="http://schemas.microsoft.com/office/powerpoint/2010/main" val="38834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53B751-886C-EA17-D04C-A6575AE52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503238"/>
            <a:ext cx="9692640" cy="1325562"/>
          </a:xfrm>
        </p:spPr>
        <p:txBody>
          <a:bodyPr>
            <a:normAutofit fontScale="90000"/>
          </a:bodyPr>
          <a:lstStyle/>
          <a:p>
            <a:pPr algn="l"/>
            <a:r>
              <a:rPr lang="ru-RU" b="1" i="0" dirty="0">
                <a:solidFill>
                  <a:srgbClr val="000000"/>
                </a:solidFill>
                <a:effectLst/>
                <a:latin typeface="IBM Plex Sans" panose="020F0502020204030204" pitchFamily="34" charset="0"/>
              </a:rPr>
              <a:t/>
            </a:r>
            <a:br>
              <a:rPr lang="ru-RU" b="1" i="0" dirty="0">
                <a:solidFill>
                  <a:srgbClr val="000000"/>
                </a:solidFill>
                <a:effectLst/>
                <a:latin typeface="IBM Plex Sans" panose="020F0502020204030204" pitchFamily="34" charset="0"/>
              </a:rPr>
            </a:b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945931" y="623810"/>
            <a:ext cx="96169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Lora"/>
              </a:rPr>
              <a:t>В мире современного бизнеса, где конкуренция становится все более острой, необходимость повышения эффективности работы в подразделениях критически важна для достижения успеха и устойчивого развития компании. </a:t>
            </a:r>
            <a:r>
              <a:rPr lang="ru-RU" b="1" dirty="0">
                <a:solidFill>
                  <a:srgbClr val="0070C0"/>
                </a:solidFill>
                <a:latin typeface="Lora"/>
              </a:rPr>
              <a:t>Выявление резервов повышения эффективности работы </a:t>
            </a:r>
            <a:r>
              <a:rPr lang="ru-RU" dirty="0">
                <a:latin typeface="Lora"/>
              </a:rPr>
              <a:t>становится ключевым аспектом управления, который позволяет оптимизировать процессы, улучшить результаты и достичь новых высот в достижении бизнес-целей</a:t>
            </a:r>
            <a:r>
              <a:rPr lang="ru-RU" dirty="0" smtClean="0">
                <a:latin typeface="Lora"/>
              </a:rPr>
              <a:t>.</a:t>
            </a:r>
          </a:p>
          <a:p>
            <a:endParaRPr lang="ru-RU" dirty="0">
              <a:latin typeface="Lor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48" b="11036"/>
          <a:stretch/>
        </p:blipFill>
        <p:spPr bwMode="auto">
          <a:xfrm>
            <a:off x="0" y="3362402"/>
            <a:ext cx="12192000" cy="3495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088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F02F229-D5C7-AC97-46A0-0091FC1B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135" y="149191"/>
            <a:ext cx="9692640" cy="1325562"/>
          </a:xfrm>
        </p:spPr>
        <p:txBody>
          <a:bodyPr>
            <a:noAutofit/>
          </a:bodyPr>
          <a:lstStyle/>
          <a:p>
            <a:r>
              <a:rPr lang="ru-RU" sz="3200" b="0" i="0" dirty="0">
                <a:solidFill>
                  <a:srgbClr val="373D3F"/>
                </a:solidFill>
                <a:effectLst/>
                <a:latin typeface="Lora" pitchFamily="2" charset="-52"/>
              </a:rPr>
              <a:t>К основным путям повышения эффективности производства, прежде всего, необходимо отнести: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BD45EE3-A867-7397-4176-112FC633B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344" y="1474754"/>
            <a:ext cx="10890024" cy="3710858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373D3F"/>
                </a:solidFill>
                <a:effectLst/>
                <a:latin typeface="Lora" pitchFamily="2" charset="-52"/>
              </a:rPr>
              <a:t>совершенствование системы складирования и хранения МТР на складах и площадках, за счет применения различных методов;</a:t>
            </a:r>
          </a:p>
          <a:p>
            <a:r>
              <a:rPr lang="ru-RU" b="0" i="0" dirty="0">
                <a:solidFill>
                  <a:srgbClr val="373D3F"/>
                </a:solidFill>
                <a:effectLst/>
                <a:latin typeface="Lora" pitchFamily="2" charset="-52"/>
              </a:rPr>
              <a:t>создание безопасных условий труда, предупреждение и ликвидацию аварий, обеспечение пожарной безопасности и охраны имущества согласно единой системе управления охраной труда в газовой промышленности (ЕСУОТ).применение более совершенного оборудования и прогрессивной технологии;</a:t>
            </a:r>
            <a:endParaRPr lang="ru-RU" dirty="0">
              <a:solidFill>
                <a:srgbClr val="373D3F"/>
              </a:solidFill>
              <a:latin typeface="Lora" pitchFamily="2" charset="-52"/>
            </a:endParaRPr>
          </a:p>
          <a:p>
            <a:r>
              <a:rPr lang="ru-RU" b="0" i="0" dirty="0">
                <a:solidFill>
                  <a:srgbClr val="373D3F"/>
                </a:solidFill>
                <a:effectLst/>
                <a:latin typeface="Lora" pitchFamily="2" charset="-52"/>
              </a:rPr>
              <a:t>совершенствование организации управления производством, форм и методов хозяйствования на основе внедрения автоматизированных систем управления и плановых расчетов;</a:t>
            </a:r>
          </a:p>
          <a:p>
            <a:r>
              <a:rPr lang="ru-RU" b="0" i="0" dirty="0">
                <a:solidFill>
                  <a:srgbClr val="373D3F"/>
                </a:solidFill>
                <a:effectLst/>
                <a:latin typeface="Lora" pitchFamily="2" charset="-52"/>
              </a:rPr>
              <a:t>создание и внедрение новых технологических процессов, обеспечивающих надежную и эффективную эксплуатацию производственных объектов в соответствии с действующими нормами и правилами;</a:t>
            </a:r>
            <a:endParaRPr lang="ru-RU" dirty="0">
              <a:solidFill>
                <a:srgbClr val="373D3F"/>
              </a:solidFill>
              <a:latin typeface="Lora" pitchFamily="2" charset="-52"/>
            </a:endParaRPr>
          </a:p>
          <a:p>
            <a:endParaRPr lang="ru-RU" dirty="0"/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xmlns="" id="{F8D3F4E1-84A1-263E-06D1-38F84642E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907" y="4681489"/>
            <a:ext cx="2703093" cy="202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55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E36A6E8-D4ED-639A-E54A-B3D29958B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381160"/>
            <a:ext cx="9692640" cy="1325562"/>
          </a:xfrm>
        </p:spPr>
        <p:txBody>
          <a:bodyPr>
            <a:noAutofit/>
          </a:bodyPr>
          <a:lstStyle/>
          <a:p>
            <a:r>
              <a:rPr lang="ru-RU" sz="2400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На повышение эффективности работы подразделения воздействует множество факторов, из которых можно выделить основные:</a:t>
            </a:r>
            <a:br>
              <a:rPr lang="ru-RU" sz="2400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</a:b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4DD1C8B-B9C8-23C9-EC05-15632DE1B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819" y="1706722"/>
            <a:ext cx="7834002" cy="4351337"/>
          </a:xfrm>
        </p:spPr>
        <p:txBody>
          <a:bodyPr/>
          <a:lstStyle/>
          <a:p>
            <a:pPr algn="just"/>
            <a:r>
              <a:rPr lang="ru-RU" b="0" i="0" dirty="0" smtClean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расширение </a:t>
            </a:r>
            <a:r>
              <a:rPr lang="ru-RU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масштабов и повышение темпов внедрения новейших достижений науки и техники в производство;</a:t>
            </a:r>
          </a:p>
          <a:p>
            <a:pPr algn="just"/>
            <a:r>
              <a:rPr lang="ru-RU" b="0" i="0" dirty="0" smtClean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совершенствование </a:t>
            </a:r>
            <a:r>
              <a:rPr lang="ru-RU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системы управления, организационной структуры, техники и технологии, в том числе создание и широкое внедрение автоматизированных систем управления;</a:t>
            </a:r>
          </a:p>
          <a:p>
            <a:pPr algn="just"/>
            <a:r>
              <a:rPr lang="ru-RU" b="0" i="0" dirty="0" smtClean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совершенствование </a:t>
            </a:r>
            <a:r>
              <a:rPr lang="ru-RU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систем и методологии планирования, прежде всего, системы технико-экономических показателей, оптимизация плановых расчетов на всех уровнях, повышение обоснованности плановых заданий;</a:t>
            </a:r>
          </a:p>
          <a:p>
            <a:pPr algn="just"/>
            <a:r>
              <a:rPr lang="ru-RU" b="0" i="0" dirty="0" smtClean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совершенствование </a:t>
            </a:r>
            <a:r>
              <a:rPr lang="ru-RU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организации производства и труда во всех сферах;</a:t>
            </a:r>
          </a:p>
          <a:p>
            <a:pPr algn="just"/>
            <a:r>
              <a:rPr lang="ru-RU" b="0" i="0" dirty="0" smtClean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непрерывное </a:t>
            </a:r>
            <a:r>
              <a:rPr lang="ru-RU" b="0" i="0" dirty="0">
                <a:solidFill>
                  <a:srgbClr val="373D3F"/>
                </a:solidFill>
                <a:effectLst/>
                <a:latin typeface="Lora" panose="020F0502020204030204" pitchFamily="2" charset="-52"/>
              </a:rPr>
              <a:t>улучшение качества продукции и труда.</a:t>
            </a:r>
          </a:p>
          <a:p>
            <a:endParaRPr lang="ru-RU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xmlns="" id="{48BF84D9-57DE-8DF7-758A-53B6A32D9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1371600"/>
            <a:ext cx="41148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22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20564" y="363820"/>
            <a:ext cx="108046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rgbClr val="0070C0"/>
                </a:solidFill>
                <a:latin typeface="Lora"/>
              </a:rPr>
              <a:t>Руководитель подразделения </a:t>
            </a:r>
            <a:r>
              <a:rPr lang="ru-RU" dirty="0">
                <a:latin typeface="Lora"/>
              </a:rPr>
              <a:t>играет решающую роль в организации и управлении работой команды. Его задача не только в эффективном выполнении текущих задач, но и в поиске возможностей для улучшения процессов, выявлении резервов и повышении общей эффективности работы коллектива.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20564" y="1583278"/>
            <a:ext cx="967740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Lora"/>
              </a:rPr>
              <a:t>Стратегии для </a:t>
            </a:r>
            <a:r>
              <a:rPr lang="ru-RU" dirty="0" smtClean="0">
                <a:latin typeface="Lora"/>
              </a:rPr>
              <a:t>руководителя :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1.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Анализ текущего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состояния</a:t>
            </a:r>
            <a:r>
              <a:rPr lang="ru-RU" dirty="0" smtClean="0">
                <a:latin typeface="Lora"/>
              </a:rPr>
              <a:t>: оценка </a:t>
            </a:r>
            <a:r>
              <a:rPr lang="ru-RU" dirty="0">
                <a:latin typeface="Lora"/>
              </a:rPr>
              <a:t>процессов, результатов работы и коммуникации в подразделении для выявления слабых мест и потенциала для улучшений</a:t>
            </a:r>
            <a:r>
              <a:rPr lang="ru-RU" dirty="0" smtClean="0">
                <a:latin typeface="Lora"/>
              </a:rPr>
              <a:t>.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2</a:t>
            </a:r>
            <a:r>
              <a:rPr lang="ru-RU" dirty="0">
                <a:solidFill>
                  <a:srgbClr val="C00000"/>
                </a:solidFill>
                <a:latin typeface="Lora"/>
              </a:rPr>
              <a:t>.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Установление ясных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целей</a:t>
            </a:r>
            <a:r>
              <a:rPr lang="ru-RU" dirty="0" smtClean="0">
                <a:latin typeface="Lora"/>
              </a:rPr>
              <a:t>: определение </a:t>
            </a:r>
            <a:r>
              <a:rPr lang="ru-RU" dirty="0">
                <a:latin typeface="Lora"/>
              </a:rPr>
              <a:t>конкретных целей и показателей эффективности для оценки текущей работы и определения направлений для улучшения</a:t>
            </a:r>
            <a:r>
              <a:rPr lang="ru-RU" dirty="0" smtClean="0">
                <a:latin typeface="Lora"/>
              </a:rPr>
              <a:t>.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3.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Развитие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команды</a:t>
            </a:r>
            <a:r>
              <a:rPr lang="ru-RU" dirty="0" smtClean="0">
                <a:latin typeface="Lora"/>
              </a:rPr>
              <a:t>: обучение </a:t>
            </a:r>
            <a:r>
              <a:rPr lang="ru-RU" dirty="0">
                <a:latin typeface="Lora"/>
              </a:rPr>
              <a:t>и развитие </a:t>
            </a:r>
            <a:r>
              <a:rPr lang="ru-RU" dirty="0" smtClean="0">
                <a:latin typeface="Lora"/>
              </a:rPr>
              <a:t>сотрудников, </a:t>
            </a:r>
            <a:r>
              <a:rPr lang="ru-RU" dirty="0">
                <a:latin typeface="Lora"/>
              </a:rPr>
              <a:t>поощрение саморазвития и карьерного роста</a:t>
            </a:r>
            <a:r>
              <a:rPr lang="ru-RU" dirty="0" smtClean="0">
                <a:latin typeface="Lora"/>
              </a:rPr>
              <a:t>.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4.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Делегирование и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контроль</a:t>
            </a:r>
            <a:r>
              <a:rPr lang="ru-RU" dirty="0" smtClean="0">
                <a:latin typeface="Lora"/>
              </a:rPr>
              <a:t>: эффективное </a:t>
            </a:r>
            <a:r>
              <a:rPr lang="ru-RU" dirty="0">
                <a:latin typeface="Lora"/>
              </a:rPr>
              <a:t>распределение обязанностей с учетом компетенций сотрудников, контроль исполнения задач и поддержка в решении возникающих проблем</a:t>
            </a:r>
            <a:r>
              <a:rPr lang="ru-RU" dirty="0" smtClean="0">
                <a:latin typeface="Lora"/>
              </a:rPr>
              <a:t>.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5.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Стимулирование и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мотивация</a:t>
            </a:r>
            <a:r>
              <a:rPr lang="ru-RU" dirty="0" smtClean="0">
                <a:latin typeface="Lora"/>
              </a:rPr>
              <a:t>: создание </a:t>
            </a:r>
            <a:r>
              <a:rPr lang="ru-RU" dirty="0">
                <a:latin typeface="Lora"/>
              </a:rPr>
              <a:t>мотивирующей рабочей атмосферы, поощрение и признание достижений, участие сотрудников в разработке и внедрении улучшений</a:t>
            </a:r>
            <a:r>
              <a:rPr lang="ru-RU" dirty="0" smtClean="0">
                <a:latin typeface="Lora"/>
              </a:rPr>
              <a:t>.</a:t>
            </a:r>
            <a:endParaRPr lang="ru-RU" dirty="0">
              <a:latin typeface="Lora"/>
            </a:endParaRPr>
          </a:p>
          <a:p>
            <a:pPr algn="just"/>
            <a:r>
              <a:rPr lang="ru-RU" dirty="0">
                <a:latin typeface="Lora"/>
              </a:rPr>
              <a:t>6</a:t>
            </a:r>
            <a:r>
              <a:rPr lang="ru-RU" dirty="0">
                <a:solidFill>
                  <a:srgbClr val="0070C0"/>
                </a:solidFill>
                <a:latin typeface="Lora"/>
              </a:rPr>
              <a:t>. Культура непрерывного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совершенствования</a:t>
            </a:r>
            <a:r>
              <a:rPr lang="ru-RU" dirty="0" smtClean="0">
                <a:latin typeface="Lora"/>
              </a:rPr>
              <a:t>: поддерживание </a:t>
            </a:r>
            <a:r>
              <a:rPr lang="ru-RU" dirty="0">
                <a:latin typeface="Lora"/>
              </a:rPr>
              <a:t>открытого диалога, стимулирование обратной связи и предложений по улучшению процессов, поощрение инициативности и креативности.</a:t>
            </a: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095" y="3645197"/>
            <a:ext cx="5082496" cy="2960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246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20261" y="428178"/>
            <a:ext cx="800888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rgbClr val="0070C0"/>
                </a:solidFill>
              </a:rPr>
              <a:t>Руководитель </a:t>
            </a:r>
            <a:r>
              <a:rPr lang="ru-RU" dirty="0"/>
              <a:t>должен активно применять вышеперечисленные стратегии для поиска резервов и повышения эффективности работы в подразделении. </a:t>
            </a:r>
            <a:r>
              <a:rPr lang="ru-RU" dirty="0">
                <a:solidFill>
                  <a:srgbClr val="0070C0"/>
                </a:solidFill>
              </a:rPr>
              <a:t>Постоянный мониторинг процессов, анализ результатов и принятие обоснованных решений</a:t>
            </a:r>
            <a:r>
              <a:rPr lang="ru-RU" dirty="0"/>
              <a:t> позволят не только выявить потенциал для улучшений, но и успешно внедрить новые подходы, повышая общую производительность и результативность работы коллектива. В итоге, эффективное управление и стратегическое мышление руководителя </a:t>
            </a:r>
            <a:r>
              <a:rPr lang="ru-RU" dirty="0">
                <a:solidFill>
                  <a:srgbClr val="0070C0"/>
                </a:solidFill>
              </a:rPr>
              <a:t>содействуют росту компании </a:t>
            </a:r>
            <a:r>
              <a:rPr lang="ru-RU" dirty="0"/>
              <a:t>и достижению поставленных целей.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821" y="2694251"/>
            <a:ext cx="5470634" cy="4102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801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552" y="3219215"/>
            <a:ext cx="3909848" cy="3909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20566" y="299657"/>
            <a:ext cx="107783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 smtClean="0">
                <a:solidFill>
                  <a:srgbClr val="0070C0"/>
                </a:solidFill>
                <a:latin typeface="Lora"/>
              </a:rPr>
              <a:t>Рабочие</a:t>
            </a:r>
            <a:r>
              <a:rPr lang="ru-RU" dirty="0" smtClean="0">
                <a:latin typeface="Lora"/>
              </a:rPr>
              <a:t> </a:t>
            </a:r>
            <a:r>
              <a:rPr lang="ru-RU" dirty="0">
                <a:latin typeface="Lora"/>
              </a:rPr>
              <a:t>в подразделении играют ключевую роль в обеспечении операционной эффективности и достижении целей коллектива. Их участие в выявлении резервов и применении оптимизированных рабочих методов способствует улучшению продуктивности и качества работы всего подразделения.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20566" y="1532991"/>
            <a:ext cx="881552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Lora"/>
              </a:rPr>
              <a:t>Стратегии для рабочих</a:t>
            </a:r>
            <a:r>
              <a:rPr lang="ru-RU" dirty="0" smtClean="0">
                <a:latin typeface="Lora"/>
              </a:rPr>
              <a:t>:</a:t>
            </a:r>
            <a:endParaRPr lang="ru-RU" dirty="0">
              <a:latin typeface="Lora"/>
            </a:endParaRP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Активное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обучение и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саморазвитие</a:t>
            </a: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Ясное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понимание целей и значимости своего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вклада</a:t>
            </a:r>
            <a:endParaRPr lang="ru-RU" dirty="0">
              <a:solidFill>
                <a:srgbClr val="0070C0"/>
              </a:solidFill>
              <a:latin typeface="Lora"/>
            </a:endParaRP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Эффективное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управление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временем</a:t>
            </a:r>
            <a:endParaRPr lang="ru-RU" dirty="0">
              <a:solidFill>
                <a:srgbClr val="0070C0"/>
              </a:solidFill>
              <a:latin typeface="Lora"/>
            </a:endParaRP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Сотрудничество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и коллективная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работа</a:t>
            </a: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Инициативность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и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ответственность</a:t>
            </a:r>
            <a:endParaRPr lang="ru-RU" dirty="0">
              <a:solidFill>
                <a:srgbClr val="0070C0"/>
              </a:solidFill>
              <a:latin typeface="Lora"/>
            </a:endParaRPr>
          </a:p>
          <a:p>
            <a:pPr marL="342900" indent="-342900" algn="just">
              <a:buAutoNum type="arabicPeriod"/>
            </a:pPr>
            <a:r>
              <a:rPr lang="ru-RU" dirty="0" smtClean="0">
                <a:solidFill>
                  <a:srgbClr val="0070C0"/>
                </a:solidFill>
                <a:latin typeface="Lora"/>
              </a:rPr>
              <a:t>Открытость </a:t>
            </a:r>
            <a:r>
              <a:rPr lang="ru-RU" dirty="0">
                <a:solidFill>
                  <a:srgbClr val="0070C0"/>
                </a:solidFill>
                <a:latin typeface="Lora"/>
              </a:rPr>
              <a:t>к обратной связи и </a:t>
            </a:r>
            <a:r>
              <a:rPr lang="ru-RU" dirty="0" smtClean="0">
                <a:solidFill>
                  <a:srgbClr val="0070C0"/>
                </a:solidFill>
                <a:latin typeface="Lora"/>
              </a:rPr>
              <a:t>улучшениям</a:t>
            </a:r>
            <a:endParaRPr lang="ru-RU" dirty="0">
              <a:solidFill>
                <a:srgbClr val="0070C0"/>
              </a:solidFill>
              <a:latin typeface="Lora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219215"/>
            <a:ext cx="4088523" cy="3638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334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77612" y="617254"/>
            <a:ext cx="995329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rgbClr val="0070C0"/>
                </a:solidFill>
              </a:rPr>
              <a:t>Рабочие</a:t>
            </a:r>
            <a:r>
              <a:rPr lang="ru-RU" dirty="0"/>
              <a:t> могут активно участвовать в процессе выявления резервов и повышения эффективности работы в подразделении. Принятие </a:t>
            </a:r>
            <a:r>
              <a:rPr lang="ru-RU" dirty="0">
                <a:solidFill>
                  <a:srgbClr val="0070C0"/>
                </a:solidFill>
              </a:rPr>
              <a:t>ответственности за свои действия, гибкость в адаптации к изменениям и стремление к постоянному совершенствованию</a:t>
            </a:r>
            <a:r>
              <a:rPr lang="ru-RU" dirty="0"/>
              <a:t> помогут создать продуктивную и поддерживающую среду для достижения общих целей подразделения.</a:t>
            </a:r>
          </a:p>
          <a:p>
            <a:pPr algn="just"/>
            <a:r>
              <a:rPr lang="ru-RU" dirty="0">
                <a:solidFill>
                  <a:srgbClr val="0070C0"/>
                </a:solidFill>
              </a:rPr>
              <a:t>Эффективное взаимодействие рабочих </a:t>
            </a:r>
            <a:r>
              <a:rPr lang="ru-RU" dirty="0"/>
              <a:t>как сплоченной команды играет важную роль в оптимизации рабочих процессов и достижении успеха подразделения. 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6124" y="3129456"/>
            <a:ext cx="11390586" cy="379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782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3910"/>
            <a:ext cx="12192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-204952" y="543910"/>
            <a:ext cx="12896193" cy="6096000"/>
          </a:xfrm>
          <a:prstGeom prst="rect">
            <a:avLst/>
          </a:prstGeom>
          <a:solidFill>
            <a:schemeClr val="accent1"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923393" y="1000396"/>
            <a:ext cx="849761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latin typeface="Lora"/>
              </a:rPr>
              <a:t>Выявление резервов для повышения эффективности работы в подразделении не только способствует оптимизации процессов, но и создает условия для инноваций, роста и развития как для руководителя, так и для сотрудников. Постоянное стремление к самосовершенствованию, открытость к обратной связи и готовность к изменениям помогут подразделению добиваться успеха в меняющейся бизнес-среде</a:t>
            </a:r>
            <a:r>
              <a:rPr lang="ru-RU" b="1" dirty="0" smtClean="0">
                <a:latin typeface="Lora"/>
              </a:rPr>
              <a:t>.</a:t>
            </a:r>
            <a:endParaRPr lang="ru-RU" b="1" dirty="0">
              <a:latin typeface="Lora"/>
            </a:endParaRPr>
          </a:p>
          <a:p>
            <a:pPr algn="just"/>
            <a:r>
              <a:rPr lang="ru-RU" b="1" dirty="0">
                <a:latin typeface="Lora"/>
              </a:rPr>
              <a:t>Совместные усилия руководителя и работников по выявлению и использованию резервов эффективности станут основой для преодоления вызовов, повышения конкурентоспособности и достижения выдающихся результатов. </a:t>
            </a:r>
          </a:p>
        </p:txBody>
      </p:sp>
    </p:spTree>
    <p:extLst>
      <p:ext uri="{BB962C8B-B14F-4D97-AF65-F5344CB8AC3E}">
        <p14:creationId xmlns:p14="http://schemas.microsoft.com/office/powerpoint/2010/main" val="53038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124</TotalTime>
  <Words>731</Words>
  <Application>Microsoft Office PowerPoint</Application>
  <PresentationFormat>Произвольный</PresentationFormat>
  <Paragraphs>39</Paragraphs>
  <Slides>9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Вид</vt:lpstr>
      <vt:lpstr>Выявление резервов повышения эффективности работы (как повысить у руководителя, так и у самих рабочих в подразделении) </vt:lpstr>
      <vt:lpstr>  </vt:lpstr>
      <vt:lpstr>К основным путям повышения эффективности производства, прежде всего, необходимо отнести:</vt:lpstr>
      <vt:lpstr>На повышение эффективности работы подразделения воздействует множество факторов, из которых можно выделить основные: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Выявление резервов повышения эффективности работы (как повысить у руководителя подразделения, так и у самих рабочий в подразделении </dc:title>
  <dc:creator>Eliceefvad@yandex.ru</dc:creator>
  <cp:lastModifiedBy>Komak</cp:lastModifiedBy>
  <cp:revision>11</cp:revision>
  <dcterms:created xsi:type="dcterms:W3CDTF">2024-02-16T03:35:48Z</dcterms:created>
  <dcterms:modified xsi:type="dcterms:W3CDTF">2024-02-17T16:22:25Z</dcterms:modified>
</cp:coreProperties>
</file>

<file path=docProps/thumbnail.jpeg>
</file>